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60" r:id="rId4"/>
    <p:sldId id="262" r:id="rId5"/>
    <p:sldId id="265" r:id="rId6"/>
    <p:sldId id="263" r:id="rId7"/>
    <p:sldId id="264" r:id="rId8"/>
  </p:sldIdLst>
  <p:sldSz cx="12192000" cy="6858000"/>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p:restoredTop sz="94659"/>
  </p:normalViewPr>
  <p:slideViewPr>
    <p:cSldViewPr snapToGrid="0">
      <p:cViewPr varScale="1">
        <p:scale>
          <a:sx n="98" d="100"/>
          <a:sy n="98" d="100"/>
        </p:scale>
        <p:origin x="232" y="3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3" name="Google Shape;123;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9" name="Google Shape;129;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5" name="Google Shape;155;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990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1" name="Google Shape;181;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89" name="Google Shape;189;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p:nvPr/>
        </p:nvSpPr>
        <p:spPr>
          <a:xfrm>
            <a:off x="62144" y="2477729"/>
            <a:ext cx="12030197" cy="410846"/>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
          <p:cNvSpPr/>
          <p:nvPr/>
        </p:nvSpPr>
        <p:spPr>
          <a:xfrm>
            <a:off x="62144" y="71023"/>
            <a:ext cx="12029243" cy="2387041"/>
          </a:xfrm>
          <a:prstGeom prst="rect">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505738"/>
            <a:ext cx="9144000" cy="1692903"/>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
          <p:cNvSpPr txBox="1">
            <a:spLocks noGrp="1"/>
          </p:cNvSpPr>
          <p:nvPr>
            <p:ph type="subTitle" idx="1"/>
          </p:nvPr>
        </p:nvSpPr>
        <p:spPr>
          <a:xfrm>
            <a:off x="1524000" y="3175819"/>
            <a:ext cx="9144000" cy="481781"/>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p:nvPr/>
        </p:nvSpPr>
        <p:spPr>
          <a:xfrm>
            <a:off x="1504765" y="4345427"/>
            <a:ext cx="9144000" cy="182544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21" name="Google Shape;21;p2"/>
          <p:cNvSpPr/>
          <p:nvPr/>
        </p:nvSpPr>
        <p:spPr>
          <a:xfrm>
            <a:off x="75930" y="6628784"/>
            <a:ext cx="12011488" cy="4548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 name="Google Shape;22;p2"/>
          <p:cNvPicPr preferRelativeResize="0"/>
          <p:nvPr/>
        </p:nvPicPr>
        <p:blipFill rotWithShape="1">
          <a:blip r:embed="rId2">
            <a:alphaModFix/>
          </a:blip>
          <a:srcRect/>
          <a:stretch/>
        </p:blipFill>
        <p:spPr>
          <a:xfrm>
            <a:off x="9426201" y="5800493"/>
            <a:ext cx="2483598" cy="79555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
          <p:cNvSpPr/>
          <p:nvPr/>
        </p:nvSpPr>
        <p:spPr>
          <a:xfrm>
            <a:off x="81808" y="1497089"/>
            <a:ext cx="12035105" cy="12055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3"/>
          <p:cNvSpPr/>
          <p:nvPr/>
        </p:nvSpPr>
        <p:spPr>
          <a:xfrm>
            <a:off x="81808" y="71023"/>
            <a:ext cx="12029243" cy="1406823"/>
          </a:xfrm>
          <a:prstGeom prst="rect">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3"/>
          <p:cNvSpPr/>
          <p:nvPr/>
        </p:nvSpPr>
        <p:spPr>
          <a:xfrm>
            <a:off x="95594" y="6628784"/>
            <a:ext cx="12011488" cy="4548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 name="Google Shape;27;p3"/>
          <p:cNvSpPr/>
          <p:nvPr/>
        </p:nvSpPr>
        <p:spPr>
          <a:xfrm>
            <a:off x="75930" y="6628784"/>
            <a:ext cx="12011488" cy="4548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 name="Google Shape;28;p3"/>
          <p:cNvPicPr preferRelativeResize="0"/>
          <p:nvPr/>
        </p:nvPicPr>
        <p:blipFill rotWithShape="1">
          <a:blip r:embed="rId2">
            <a:alphaModFix/>
          </a:blip>
          <a:srcRect/>
          <a:stretch/>
        </p:blipFill>
        <p:spPr>
          <a:xfrm>
            <a:off x="9426201" y="5800493"/>
            <a:ext cx="2483598" cy="795559"/>
          </a:xfrm>
          <a:prstGeom prst="rect">
            <a:avLst/>
          </a:prstGeom>
          <a:noFill/>
          <a:ln>
            <a:noFill/>
          </a:ln>
        </p:spPr>
      </p:pic>
      <p:sp>
        <p:nvSpPr>
          <p:cNvPr id="29" name="Google Shape;29;p3"/>
          <p:cNvSpPr txBox="1">
            <a:spLocks noGrp="1"/>
          </p:cNvSpPr>
          <p:nvPr>
            <p:ph type="title"/>
          </p:nvPr>
        </p:nvSpPr>
        <p:spPr>
          <a:xfrm>
            <a:off x="838200" y="365125"/>
            <a:ext cx="10515600" cy="922137"/>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3"/>
          <p:cNvSpPr txBox="1">
            <a:spLocks noGrp="1"/>
          </p:cNvSpPr>
          <p:nvPr>
            <p:ph type="body" idx="1"/>
          </p:nvPr>
        </p:nvSpPr>
        <p:spPr>
          <a:xfrm>
            <a:off x="838200" y="1750280"/>
            <a:ext cx="10515600" cy="442668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accent4"/>
              </a:buClr>
              <a:buSzPts val="2800"/>
              <a:buFont typeface="Noto Sans Symbols"/>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4"/>
              </a:buClr>
              <a:buSzPts val="2400"/>
              <a:buFont typeface="Noto Sans Symbols"/>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accent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4"/>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
        <p:cNvGrpSpPr/>
        <p:nvPr/>
      </p:nvGrpSpPr>
      <p:grpSpPr>
        <a:xfrm>
          <a:off x="0" y="0"/>
          <a:ext cx="0" cy="0"/>
          <a:chOff x="0" y="0"/>
          <a:chExt cx="0" cy="0"/>
        </a:xfrm>
      </p:grpSpPr>
      <p:sp>
        <p:nvSpPr>
          <p:cNvPr id="35" name="Google Shape;35;p4"/>
          <p:cNvSpPr/>
          <p:nvPr/>
        </p:nvSpPr>
        <p:spPr>
          <a:xfrm>
            <a:off x="81808" y="1005467"/>
            <a:ext cx="12035105" cy="56241"/>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 name="Google Shape;36;p4"/>
          <p:cNvSpPr/>
          <p:nvPr/>
        </p:nvSpPr>
        <p:spPr>
          <a:xfrm>
            <a:off x="81808" y="71024"/>
            <a:ext cx="12029243" cy="916402"/>
          </a:xfrm>
          <a:prstGeom prst="rect">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4"/>
          <p:cNvSpPr/>
          <p:nvPr/>
        </p:nvSpPr>
        <p:spPr>
          <a:xfrm>
            <a:off x="95594" y="6628784"/>
            <a:ext cx="12011488" cy="4548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8" name="Google Shape;38;p4"/>
          <p:cNvPicPr preferRelativeResize="0"/>
          <p:nvPr/>
        </p:nvPicPr>
        <p:blipFill rotWithShape="1">
          <a:blip r:embed="rId2">
            <a:alphaModFix/>
          </a:blip>
          <a:srcRect/>
          <a:stretch/>
        </p:blipFill>
        <p:spPr>
          <a:xfrm>
            <a:off x="9666456" y="205717"/>
            <a:ext cx="2307898" cy="739278"/>
          </a:xfrm>
          <a:prstGeom prst="rect">
            <a:avLst/>
          </a:prstGeom>
          <a:noFill/>
          <a:ln>
            <a:noFill/>
          </a:ln>
        </p:spPr>
      </p:pic>
      <p:sp>
        <p:nvSpPr>
          <p:cNvPr id="39" name="Google Shape;39;p4"/>
          <p:cNvSpPr txBox="1">
            <a:spLocks noGrp="1"/>
          </p:cNvSpPr>
          <p:nvPr>
            <p:ph type="title"/>
          </p:nvPr>
        </p:nvSpPr>
        <p:spPr>
          <a:xfrm>
            <a:off x="839788" y="1079748"/>
            <a:ext cx="3932237" cy="1075309"/>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4"/>
          <p:cNvSpPr>
            <a:spLocks noGrp="1"/>
          </p:cNvSpPr>
          <p:nvPr>
            <p:ph type="pic" idx="2"/>
          </p:nvPr>
        </p:nvSpPr>
        <p:spPr>
          <a:xfrm>
            <a:off x="5183188" y="1085083"/>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4"/>
          <p:cNvSpPr txBox="1">
            <a:spLocks noGrp="1"/>
          </p:cNvSpPr>
          <p:nvPr>
            <p:ph type="body" idx="1"/>
          </p:nvPr>
        </p:nvSpPr>
        <p:spPr>
          <a:xfrm>
            <a:off x="839788" y="2155058"/>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2" name="Google Shape;4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6"/>
          <p:cNvSpPr/>
          <p:nvPr/>
        </p:nvSpPr>
        <p:spPr>
          <a:xfrm>
            <a:off x="81808" y="1269507"/>
            <a:ext cx="12029243" cy="4820143"/>
          </a:xfrm>
          <a:prstGeom prst="rect">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accent4"/>
              </a:buClr>
              <a:buSzPts val="2400"/>
              <a:buFont typeface="Arial"/>
              <a:buNone/>
              <a:defRPr sz="2400" b="0" i="0" u="none" strike="noStrike" cap="none">
                <a:solidFill>
                  <a:schemeClr val="accent4"/>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62" name="Google Shape;6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6"/>
          <p:cNvSpPr/>
          <p:nvPr/>
        </p:nvSpPr>
        <p:spPr>
          <a:xfrm>
            <a:off x="72930" y="4541339"/>
            <a:ext cx="12035105" cy="5112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6"/>
          <p:cNvSpPr/>
          <p:nvPr/>
        </p:nvSpPr>
        <p:spPr>
          <a:xfrm>
            <a:off x="95594" y="6078371"/>
            <a:ext cx="12011488" cy="4548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 name="Google Shape;67;p6"/>
          <p:cNvPicPr preferRelativeResize="0"/>
          <p:nvPr/>
        </p:nvPicPr>
        <p:blipFill rotWithShape="1">
          <a:blip r:embed="rId2">
            <a:alphaModFix/>
          </a:blip>
          <a:srcRect/>
          <a:stretch/>
        </p:blipFill>
        <p:spPr>
          <a:xfrm>
            <a:off x="8754682" y="212555"/>
            <a:ext cx="2995319" cy="959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9"/>
        <p:cNvGrpSpPr/>
        <p:nvPr/>
      </p:nvGrpSpPr>
      <p:grpSpPr>
        <a:xfrm>
          <a:off x="0" y="0"/>
          <a:ext cx="0" cy="0"/>
          <a:chOff x="0" y="0"/>
          <a:chExt cx="0" cy="0"/>
        </a:xfrm>
      </p:grpSpPr>
      <p:sp>
        <p:nvSpPr>
          <p:cNvPr id="80" name="Google Shape;80;p8"/>
          <p:cNvSpPr/>
          <p:nvPr/>
        </p:nvSpPr>
        <p:spPr>
          <a:xfrm>
            <a:off x="81808" y="1497089"/>
            <a:ext cx="12035105" cy="12055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81;p8"/>
          <p:cNvSpPr/>
          <p:nvPr/>
        </p:nvSpPr>
        <p:spPr>
          <a:xfrm>
            <a:off x="81808" y="71023"/>
            <a:ext cx="12029243" cy="1406823"/>
          </a:xfrm>
          <a:prstGeom prst="rect">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Google Shape;82;p8"/>
          <p:cNvSpPr txBox="1">
            <a:spLocks noGrp="1"/>
          </p:cNvSpPr>
          <p:nvPr>
            <p:ph type="title"/>
          </p:nvPr>
        </p:nvSpPr>
        <p:spPr>
          <a:xfrm>
            <a:off x="367681" y="214430"/>
            <a:ext cx="10515600" cy="113498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8"/>
          <p:cNvSpPr/>
          <p:nvPr/>
        </p:nvSpPr>
        <p:spPr>
          <a:xfrm>
            <a:off x="95594" y="6628784"/>
            <a:ext cx="12011488" cy="4548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8"/>
          <p:cNvSpPr txBox="1">
            <a:spLocks noGrp="1"/>
          </p:cNvSpPr>
          <p:nvPr>
            <p:ph type="body" idx="1"/>
          </p:nvPr>
        </p:nvSpPr>
        <p:spPr>
          <a:xfrm>
            <a:off x="838200" y="1759159"/>
            <a:ext cx="10515600" cy="4387368"/>
          </a:xfrm>
          <a:prstGeom prst="rect">
            <a:avLst/>
          </a:prstGeom>
          <a:noFill/>
          <a:ln>
            <a:noFill/>
          </a:ln>
        </p:spPr>
        <p:txBody>
          <a:bodyPr spcFirstLastPara="1" wrap="square" lIns="91425" tIns="45700" rIns="91425" bIns="45700" anchor="t" anchorCtr="0"/>
          <a:lstStyle>
            <a:lvl1pPr marL="457200" marR="0" lvl="0" indent="-459740" algn="l" rtl="0">
              <a:lnSpc>
                <a:spcPct val="90000"/>
              </a:lnSpc>
              <a:spcBef>
                <a:spcPts val="1000"/>
              </a:spcBef>
              <a:spcAft>
                <a:spcPts val="0"/>
              </a:spcAft>
              <a:buClr>
                <a:schemeClr val="accent4"/>
              </a:buClr>
              <a:buSzPts val="3640"/>
              <a:buFont typeface="Noto Sans Symbols"/>
              <a:buChar char="▪"/>
              <a:defRPr sz="2800" b="0" i="0" u="none" strike="noStrike" cap="none">
                <a:solidFill>
                  <a:schemeClr val="dk1"/>
                </a:solidFill>
                <a:latin typeface="Calibri"/>
                <a:ea typeface="Calibri"/>
                <a:cs typeface="Calibri"/>
                <a:sym typeface="Calibri"/>
              </a:defRPr>
            </a:lvl1pPr>
            <a:lvl2pPr marL="914400" marR="0" lvl="1" indent="-426719" algn="l" rtl="0">
              <a:lnSpc>
                <a:spcPct val="90000"/>
              </a:lnSpc>
              <a:spcBef>
                <a:spcPts val="500"/>
              </a:spcBef>
              <a:spcAft>
                <a:spcPts val="0"/>
              </a:spcAft>
              <a:buClr>
                <a:schemeClr val="accent4"/>
              </a:buClr>
              <a:buSzPts val="3120"/>
              <a:buFont typeface="Arial"/>
              <a:buChar char="•"/>
              <a:defRPr sz="2400" b="0" i="0" u="none" strike="noStrike" cap="none">
                <a:solidFill>
                  <a:schemeClr val="dk1"/>
                </a:solidFill>
                <a:latin typeface="Calibri"/>
                <a:ea typeface="Calibri"/>
                <a:cs typeface="Calibri"/>
                <a:sym typeface="Calibri"/>
              </a:defRPr>
            </a:lvl2pPr>
            <a:lvl3pPr marL="1371600" marR="0" lvl="2" indent="-393700" algn="l" rtl="0">
              <a:lnSpc>
                <a:spcPct val="90000"/>
              </a:lnSpc>
              <a:spcBef>
                <a:spcPts val="500"/>
              </a:spcBef>
              <a:spcAft>
                <a:spcPts val="0"/>
              </a:spcAft>
              <a:buClr>
                <a:schemeClr val="accent4"/>
              </a:buClr>
              <a:buSzPts val="2600"/>
              <a:buFont typeface="Arial"/>
              <a:buChar char="•"/>
              <a:defRPr sz="2000" b="0" i="0" u="none" strike="noStrike" cap="none">
                <a:solidFill>
                  <a:schemeClr val="dk1"/>
                </a:solidFill>
                <a:latin typeface="Calibri"/>
                <a:ea typeface="Calibri"/>
                <a:cs typeface="Calibri"/>
                <a:sym typeface="Calibri"/>
              </a:defRPr>
            </a:lvl3pPr>
            <a:lvl4pPr marL="1828800" marR="0" lvl="3" indent="-377189" algn="l" rtl="0">
              <a:lnSpc>
                <a:spcPct val="90000"/>
              </a:lnSpc>
              <a:spcBef>
                <a:spcPts val="500"/>
              </a:spcBef>
              <a:spcAft>
                <a:spcPts val="0"/>
              </a:spcAft>
              <a:buClr>
                <a:schemeClr val="accent4"/>
              </a:buClr>
              <a:buSzPts val="2340"/>
              <a:buFont typeface="Arial"/>
              <a:buChar char="•"/>
              <a:defRPr sz="1800" b="0" i="0" u="none" strike="noStrike" cap="none">
                <a:solidFill>
                  <a:schemeClr val="dk1"/>
                </a:solidFill>
                <a:latin typeface="Calibri"/>
                <a:ea typeface="Calibri"/>
                <a:cs typeface="Calibri"/>
                <a:sym typeface="Calibri"/>
              </a:defRPr>
            </a:lvl4pPr>
            <a:lvl5pPr marL="2286000" marR="0" lvl="4" indent="-377189" algn="l" rtl="0">
              <a:lnSpc>
                <a:spcPct val="90000"/>
              </a:lnSpc>
              <a:spcBef>
                <a:spcPts val="500"/>
              </a:spcBef>
              <a:spcAft>
                <a:spcPts val="0"/>
              </a:spcAft>
              <a:buClr>
                <a:schemeClr val="accent4"/>
              </a:buClr>
              <a:buSzPts val="234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5" name="Google Shape;85;p8"/>
          <p:cNvPicPr preferRelativeResize="0"/>
          <p:nvPr/>
        </p:nvPicPr>
        <p:blipFill rotWithShape="1">
          <a:blip r:embed="rId2">
            <a:alphaModFix/>
          </a:blip>
          <a:srcRect/>
          <a:stretch/>
        </p:blipFill>
        <p:spPr>
          <a:xfrm>
            <a:off x="9666456" y="205717"/>
            <a:ext cx="2307898" cy="739278"/>
          </a:xfrm>
          <a:prstGeom prst="rect">
            <a:avLst/>
          </a:prstGeom>
          <a:noFill/>
          <a:ln>
            <a:noFill/>
          </a:ln>
        </p:spPr>
      </p:pic>
      <p:sp>
        <p:nvSpPr>
          <p:cNvPr id="86" name="Google Shape;8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8"/>
        <p:cNvGrpSpPr/>
        <p:nvPr/>
      </p:nvGrpSpPr>
      <p:grpSpPr>
        <a:xfrm>
          <a:off x="0" y="0"/>
          <a:ext cx="0" cy="0"/>
          <a:chOff x="0" y="0"/>
          <a:chExt cx="0" cy="0"/>
        </a:xfrm>
      </p:grpSpPr>
      <p:sp>
        <p:nvSpPr>
          <p:cNvPr id="89" name="Google Shape;89;p9"/>
          <p:cNvSpPr/>
          <p:nvPr/>
        </p:nvSpPr>
        <p:spPr>
          <a:xfrm>
            <a:off x="81808" y="35514"/>
            <a:ext cx="12029243" cy="939305"/>
          </a:xfrm>
          <a:prstGeom prst="rect">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9"/>
          <p:cNvSpPr txBox="1">
            <a:spLocks noGrp="1"/>
          </p:cNvSpPr>
          <p:nvPr>
            <p:ph type="title"/>
          </p:nvPr>
        </p:nvSpPr>
        <p:spPr>
          <a:xfrm>
            <a:off x="367684" y="252722"/>
            <a:ext cx="10515600" cy="575908"/>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9"/>
          <p:cNvSpPr/>
          <p:nvPr/>
        </p:nvSpPr>
        <p:spPr>
          <a:xfrm>
            <a:off x="95594" y="6628784"/>
            <a:ext cx="12011488" cy="4548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 name="Google Shape;92;p9"/>
          <p:cNvSpPr txBox="1">
            <a:spLocks noGrp="1"/>
          </p:cNvSpPr>
          <p:nvPr>
            <p:ph type="body" idx="1"/>
          </p:nvPr>
        </p:nvSpPr>
        <p:spPr>
          <a:xfrm>
            <a:off x="838200" y="1235137"/>
            <a:ext cx="10515600" cy="4902512"/>
          </a:xfrm>
          <a:prstGeom prst="rect">
            <a:avLst/>
          </a:prstGeom>
          <a:noFill/>
          <a:ln>
            <a:noFill/>
          </a:ln>
        </p:spPr>
        <p:txBody>
          <a:bodyPr spcFirstLastPara="1" wrap="square" lIns="91425" tIns="45700" rIns="91425" bIns="45700" anchor="t" anchorCtr="0"/>
          <a:lstStyle>
            <a:lvl1pPr marL="457200" marR="0" lvl="0" indent="-459740" algn="l" rtl="0">
              <a:lnSpc>
                <a:spcPct val="90000"/>
              </a:lnSpc>
              <a:spcBef>
                <a:spcPts val="1000"/>
              </a:spcBef>
              <a:spcAft>
                <a:spcPts val="0"/>
              </a:spcAft>
              <a:buClr>
                <a:schemeClr val="accent4"/>
              </a:buClr>
              <a:buSzPts val="3640"/>
              <a:buFont typeface="Noto Sans Symbols"/>
              <a:buChar char="▪"/>
              <a:defRPr sz="2800" b="0" i="0" u="none" strike="noStrike" cap="none">
                <a:solidFill>
                  <a:schemeClr val="dk1"/>
                </a:solidFill>
                <a:latin typeface="Calibri"/>
                <a:ea typeface="Calibri"/>
                <a:cs typeface="Calibri"/>
                <a:sym typeface="Calibri"/>
              </a:defRPr>
            </a:lvl1pPr>
            <a:lvl2pPr marL="914400" marR="0" lvl="1" indent="-426719" algn="l" rtl="0">
              <a:lnSpc>
                <a:spcPct val="90000"/>
              </a:lnSpc>
              <a:spcBef>
                <a:spcPts val="500"/>
              </a:spcBef>
              <a:spcAft>
                <a:spcPts val="0"/>
              </a:spcAft>
              <a:buClr>
                <a:schemeClr val="accent4"/>
              </a:buClr>
              <a:buSzPts val="3120"/>
              <a:buFont typeface="Arial"/>
              <a:buChar char="•"/>
              <a:defRPr sz="2400" b="0" i="0" u="none" strike="noStrike" cap="none">
                <a:solidFill>
                  <a:schemeClr val="dk1"/>
                </a:solidFill>
                <a:latin typeface="Calibri"/>
                <a:ea typeface="Calibri"/>
                <a:cs typeface="Calibri"/>
                <a:sym typeface="Calibri"/>
              </a:defRPr>
            </a:lvl2pPr>
            <a:lvl3pPr marL="1371600" marR="0" lvl="2" indent="-393700" algn="l" rtl="0">
              <a:lnSpc>
                <a:spcPct val="90000"/>
              </a:lnSpc>
              <a:spcBef>
                <a:spcPts val="500"/>
              </a:spcBef>
              <a:spcAft>
                <a:spcPts val="0"/>
              </a:spcAft>
              <a:buClr>
                <a:schemeClr val="accent4"/>
              </a:buClr>
              <a:buSzPts val="2600"/>
              <a:buFont typeface="Arial"/>
              <a:buChar char="•"/>
              <a:defRPr sz="2000" b="0" i="0" u="none" strike="noStrike" cap="none">
                <a:solidFill>
                  <a:schemeClr val="dk1"/>
                </a:solidFill>
                <a:latin typeface="Calibri"/>
                <a:ea typeface="Calibri"/>
                <a:cs typeface="Calibri"/>
                <a:sym typeface="Calibri"/>
              </a:defRPr>
            </a:lvl3pPr>
            <a:lvl4pPr marL="1828800" marR="0" lvl="3" indent="-377189" algn="l" rtl="0">
              <a:lnSpc>
                <a:spcPct val="90000"/>
              </a:lnSpc>
              <a:spcBef>
                <a:spcPts val="500"/>
              </a:spcBef>
              <a:spcAft>
                <a:spcPts val="0"/>
              </a:spcAft>
              <a:buClr>
                <a:schemeClr val="accent4"/>
              </a:buClr>
              <a:buSzPts val="2340"/>
              <a:buFont typeface="Arial"/>
              <a:buChar char="•"/>
              <a:defRPr sz="1800" b="0" i="0" u="none" strike="noStrike" cap="none">
                <a:solidFill>
                  <a:schemeClr val="dk1"/>
                </a:solidFill>
                <a:latin typeface="Calibri"/>
                <a:ea typeface="Calibri"/>
                <a:cs typeface="Calibri"/>
                <a:sym typeface="Calibri"/>
              </a:defRPr>
            </a:lvl4pPr>
            <a:lvl5pPr marL="2286000" marR="0" lvl="4" indent="-377189" algn="l" rtl="0">
              <a:lnSpc>
                <a:spcPct val="90000"/>
              </a:lnSpc>
              <a:spcBef>
                <a:spcPts val="500"/>
              </a:spcBef>
              <a:spcAft>
                <a:spcPts val="0"/>
              </a:spcAft>
              <a:buClr>
                <a:schemeClr val="accent4"/>
              </a:buClr>
              <a:buSzPts val="234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93" name="Google Shape;93;p9"/>
          <p:cNvPicPr preferRelativeResize="0"/>
          <p:nvPr/>
        </p:nvPicPr>
        <p:blipFill rotWithShape="1">
          <a:blip r:embed="rId2">
            <a:alphaModFix/>
          </a:blip>
          <a:srcRect/>
          <a:stretch/>
        </p:blipFill>
        <p:spPr>
          <a:xfrm>
            <a:off x="9657578" y="171037"/>
            <a:ext cx="2307898" cy="739278"/>
          </a:xfrm>
          <a:prstGeom prst="rect">
            <a:avLst/>
          </a:prstGeom>
          <a:noFill/>
          <a:ln>
            <a:noFill/>
          </a:ln>
        </p:spPr>
      </p:pic>
      <p:sp>
        <p:nvSpPr>
          <p:cNvPr id="94" name="Google Shape;94;p9"/>
          <p:cNvSpPr/>
          <p:nvPr/>
        </p:nvSpPr>
        <p:spPr>
          <a:xfrm>
            <a:off x="81808" y="999941"/>
            <a:ext cx="12035105" cy="12055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
        <p:cNvGrpSpPr/>
        <p:nvPr/>
      </p:nvGrpSpPr>
      <p:grpSpPr>
        <a:xfrm>
          <a:off x="0" y="0"/>
          <a:ext cx="0" cy="0"/>
          <a:chOff x="0" y="0"/>
          <a:chExt cx="0" cy="0"/>
        </a:xfrm>
      </p:grpSpPr>
      <p:sp>
        <p:nvSpPr>
          <p:cNvPr id="102" name="Google Shape;102;p11"/>
          <p:cNvSpPr/>
          <p:nvPr/>
        </p:nvSpPr>
        <p:spPr>
          <a:xfrm>
            <a:off x="81808" y="1005467"/>
            <a:ext cx="12035105" cy="56241"/>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 name="Google Shape;103;p11"/>
          <p:cNvSpPr/>
          <p:nvPr/>
        </p:nvSpPr>
        <p:spPr>
          <a:xfrm>
            <a:off x="81808" y="71024"/>
            <a:ext cx="12029243" cy="916402"/>
          </a:xfrm>
          <a:prstGeom prst="rect">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 name="Google Shape;104;p11"/>
          <p:cNvSpPr/>
          <p:nvPr/>
        </p:nvSpPr>
        <p:spPr>
          <a:xfrm>
            <a:off x="95594" y="6628784"/>
            <a:ext cx="12011488" cy="4548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11"/>
          <p:cNvPicPr preferRelativeResize="0"/>
          <p:nvPr/>
        </p:nvPicPr>
        <p:blipFill rotWithShape="1">
          <a:blip r:embed="rId2">
            <a:alphaModFix/>
          </a:blip>
          <a:srcRect/>
          <a:stretch/>
        </p:blipFill>
        <p:spPr>
          <a:xfrm>
            <a:off x="9666456" y="205717"/>
            <a:ext cx="2307898" cy="739278"/>
          </a:xfrm>
          <a:prstGeom prst="rect">
            <a:avLst/>
          </a:prstGeom>
          <a:noFill/>
          <a:ln>
            <a:noFill/>
          </a:ln>
        </p:spPr>
      </p:pic>
      <p:sp>
        <p:nvSpPr>
          <p:cNvPr id="106" name="Google Shape;106;p11"/>
          <p:cNvSpPr txBox="1">
            <a:spLocks noGrp="1"/>
          </p:cNvSpPr>
          <p:nvPr>
            <p:ph type="title"/>
          </p:nvPr>
        </p:nvSpPr>
        <p:spPr>
          <a:xfrm>
            <a:off x="839788" y="1079750"/>
            <a:ext cx="3932237" cy="1075308"/>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7" name="Google Shape;107;p11"/>
          <p:cNvSpPr txBox="1">
            <a:spLocks noGrp="1"/>
          </p:cNvSpPr>
          <p:nvPr>
            <p:ph type="body" idx="1"/>
          </p:nvPr>
        </p:nvSpPr>
        <p:spPr>
          <a:xfrm>
            <a:off x="5183188" y="1085083"/>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accent4"/>
              </a:buClr>
              <a:buSzPts val="3200"/>
              <a:buFont typeface="Noto Sans Symbols"/>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accent4"/>
              </a:buClr>
              <a:buSzPts val="2800"/>
              <a:buFont typeface="Noto Sans Symbols"/>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accent4"/>
              </a:buClr>
              <a:buSzPts val="2400"/>
              <a:buFont typeface="Noto Sans Symbols"/>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accent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accent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Google Shape;108;p11"/>
          <p:cNvSpPr txBox="1">
            <a:spLocks noGrp="1"/>
          </p:cNvSpPr>
          <p:nvPr>
            <p:ph type="body" idx="2"/>
          </p:nvPr>
        </p:nvSpPr>
        <p:spPr>
          <a:xfrm>
            <a:off x="839788" y="2155058"/>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09" name="Google Shape;109;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12"/>
        <p:cNvGrpSpPr/>
        <p:nvPr/>
      </p:nvGrpSpPr>
      <p:grpSpPr>
        <a:xfrm>
          <a:off x="0" y="0"/>
          <a:ext cx="0" cy="0"/>
          <a:chOff x="0" y="0"/>
          <a:chExt cx="0" cy="0"/>
        </a:xfrm>
      </p:grpSpPr>
      <p:sp>
        <p:nvSpPr>
          <p:cNvPr id="113" name="Google Shape;113;p12"/>
          <p:cNvSpPr/>
          <p:nvPr/>
        </p:nvSpPr>
        <p:spPr>
          <a:xfrm>
            <a:off x="96110" y="97657"/>
            <a:ext cx="2615038" cy="6510558"/>
          </a:xfrm>
          <a:prstGeom prst="rect">
            <a:avLst/>
          </a:prstGeom>
          <a:solidFill>
            <a:srgbClr val="2E75B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2"/>
          <p:cNvSpPr txBox="1">
            <a:spLocks noGrp="1"/>
          </p:cNvSpPr>
          <p:nvPr>
            <p:ph type="title"/>
          </p:nvPr>
        </p:nvSpPr>
        <p:spPr>
          <a:xfrm>
            <a:off x="438705" y="365125"/>
            <a:ext cx="1869489" cy="57871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12"/>
          <p:cNvSpPr/>
          <p:nvPr/>
        </p:nvSpPr>
        <p:spPr>
          <a:xfrm>
            <a:off x="2730732" y="97657"/>
            <a:ext cx="43480" cy="6483924"/>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12"/>
          <p:cNvSpPr/>
          <p:nvPr/>
        </p:nvSpPr>
        <p:spPr>
          <a:xfrm>
            <a:off x="95594" y="6628784"/>
            <a:ext cx="12011488" cy="45488"/>
          </a:xfrm>
          <a:prstGeom prst="rect">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0" name="Google Shape;120;p12"/>
          <p:cNvPicPr preferRelativeResize="0"/>
          <p:nvPr/>
        </p:nvPicPr>
        <p:blipFill rotWithShape="1">
          <a:blip r:embed="rId2">
            <a:alphaModFix/>
          </a:blip>
          <a:srcRect/>
          <a:stretch/>
        </p:blipFill>
        <p:spPr>
          <a:xfrm>
            <a:off x="214978" y="161000"/>
            <a:ext cx="2307898" cy="73927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apps.exxat.com/public/steps/Widener-SW/Hom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3"/>
          <p:cNvSpPr txBox="1">
            <a:spLocks noGrp="1"/>
          </p:cNvSpPr>
          <p:nvPr>
            <p:ph type="ctrTitle"/>
          </p:nvPr>
        </p:nvSpPr>
        <p:spPr>
          <a:xfrm>
            <a:off x="1394050" y="476863"/>
            <a:ext cx="9144000" cy="16929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6000"/>
              <a:buFont typeface="Calibri"/>
              <a:buNone/>
            </a:pPr>
            <a:r>
              <a:rPr lang="en-US" sz="6000" i="0" u="none" strike="noStrike" cap="none">
                <a:solidFill>
                  <a:schemeClr val="lt1"/>
                </a:solidFill>
                <a:latin typeface="Cambria"/>
                <a:ea typeface="Cambria"/>
                <a:cs typeface="Cambria"/>
                <a:sym typeface="Cambria"/>
              </a:rPr>
              <a:t>Field Education</a:t>
            </a:r>
            <a:endParaRPr sz="6000" i="0" u="none" strike="noStrike" cap="none">
              <a:solidFill>
                <a:schemeClr val="lt1"/>
              </a:solidFill>
              <a:latin typeface="Cambria"/>
              <a:ea typeface="Cambria"/>
              <a:cs typeface="Cambria"/>
              <a:sym typeface="Cambria"/>
            </a:endParaRPr>
          </a:p>
        </p:txBody>
      </p:sp>
      <p:sp>
        <p:nvSpPr>
          <p:cNvPr id="126" name="Google Shape;126;p13"/>
          <p:cNvSpPr txBox="1">
            <a:spLocks noGrp="1"/>
          </p:cNvSpPr>
          <p:nvPr>
            <p:ph type="subTitle" idx="1"/>
          </p:nvPr>
        </p:nvSpPr>
        <p:spPr>
          <a:xfrm>
            <a:off x="1524000" y="3175819"/>
            <a:ext cx="9144000" cy="48178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r>
              <a:rPr lang="en-US" sz="3000" i="0" u="none" strike="noStrike" cap="none">
                <a:solidFill>
                  <a:schemeClr val="dk1"/>
                </a:solidFill>
                <a:latin typeface="Cambria"/>
                <a:ea typeface="Cambria"/>
                <a:cs typeface="Cambria"/>
                <a:sym typeface="Cambria"/>
              </a:rPr>
              <a:t>Introduction to </a:t>
            </a:r>
            <a:r>
              <a:rPr lang="en-US" sz="3000">
                <a:latin typeface="Cambria"/>
                <a:ea typeface="Cambria"/>
                <a:cs typeface="Cambria"/>
                <a:sym typeface="Cambria"/>
              </a:rPr>
              <a:t>Y</a:t>
            </a:r>
            <a:r>
              <a:rPr lang="en-US" sz="3000" i="0" u="none" strike="noStrike" cap="none">
                <a:solidFill>
                  <a:schemeClr val="dk1"/>
                </a:solidFill>
                <a:latin typeface="Cambria"/>
                <a:ea typeface="Cambria"/>
                <a:cs typeface="Cambria"/>
                <a:sym typeface="Cambria"/>
              </a:rPr>
              <a:t>our </a:t>
            </a:r>
            <a:r>
              <a:rPr lang="en-US" sz="3000">
                <a:latin typeface="Cambria"/>
                <a:ea typeface="Cambria"/>
                <a:cs typeface="Cambria"/>
                <a:sym typeface="Cambria"/>
              </a:rPr>
              <a:t>F</a:t>
            </a:r>
            <a:r>
              <a:rPr lang="en-US" sz="3000" i="0" u="none" strike="noStrike" cap="none">
                <a:solidFill>
                  <a:schemeClr val="dk1"/>
                </a:solidFill>
                <a:latin typeface="Cambria"/>
                <a:ea typeface="Cambria"/>
                <a:cs typeface="Cambria"/>
                <a:sym typeface="Cambria"/>
              </a:rPr>
              <a:t>ield </a:t>
            </a:r>
            <a:r>
              <a:rPr lang="en-US" sz="3000">
                <a:latin typeface="Cambria"/>
                <a:ea typeface="Cambria"/>
                <a:cs typeface="Cambria"/>
                <a:sym typeface="Cambria"/>
              </a:rPr>
              <a:t>E</a:t>
            </a:r>
            <a:r>
              <a:rPr lang="en-US" sz="3000" i="0" u="none" strike="noStrike" cap="none">
                <a:solidFill>
                  <a:schemeClr val="dk1"/>
                </a:solidFill>
                <a:latin typeface="Cambria"/>
                <a:ea typeface="Cambria"/>
                <a:cs typeface="Cambria"/>
                <a:sym typeface="Cambria"/>
              </a:rPr>
              <a:t>ducation </a:t>
            </a:r>
            <a:r>
              <a:rPr lang="en-US" sz="3000">
                <a:latin typeface="Cambria"/>
                <a:ea typeface="Cambria"/>
                <a:cs typeface="Cambria"/>
                <a:sym typeface="Cambria"/>
              </a:rPr>
              <a:t>T</a:t>
            </a:r>
            <a:r>
              <a:rPr lang="en-US" sz="3000" i="0" u="none" strike="noStrike" cap="none">
                <a:solidFill>
                  <a:schemeClr val="dk1"/>
                </a:solidFill>
                <a:latin typeface="Cambria"/>
                <a:ea typeface="Cambria"/>
                <a:cs typeface="Cambria"/>
                <a:sym typeface="Cambria"/>
              </a:rPr>
              <a:t>eam at Widener</a:t>
            </a:r>
            <a:endParaRPr sz="3000" i="0" u="none" strike="noStrike" cap="none">
              <a:solidFill>
                <a:schemeClr val="dk1"/>
              </a:solidFill>
              <a:latin typeface="Cambria"/>
              <a:ea typeface="Cambria"/>
              <a:cs typeface="Cambria"/>
              <a:sym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838200" y="365125"/>
            <a:ext cx="10515600" cy="92213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en-US" sz="4400" i="0" u="none" strike="noStrike" cap="none">
                <a:solidFill>
                  <a:schemeClr val="lt1"/>
                </a:solidFill>
                <a:latin typeface="Cambria"/>
                <a:ea typeface="Cambria"/>
                <a:cs typeface="Cambria"/>
                <a:sym typeface="Cambria"/>
              </a:rPr>
              <a:t>Field Education</a:t>
            </a:r>
            <a:endParaRPr sz="4400" i="0" u="none" strike="noStrike" cap="none">
              <a:solidFill>
                <a:schemeClr val="lt1"/>
              </a:solidFill>
              <a:latin typeface="Cambria"/>
              <a:ea typeface="Cambria"/>
              <a:cs typeface="Cambria"/>
              <a:sym typeface="Cambria"/>
            </a:endParaRPr>
          </a:p>
        </p:txBody>
      </p:sp>
      <p:sp>
        <p:nvSpPr>
          <p:cNvPr id="132" name="Google Shape;132;p14"/>
          <p:cNvSpPr txBox="1">
            <a:spLocks noGrp="1"/>
          </p:cNvSpPr>
          <p:nvPr>
            <p:ph type="body" idx="1"/>
          </p:nvPr>
        </p:nvSpPr>
        <p:spPr>
          <a:xfrm>
            <a:off x="838200" y="1750280"/>
            <a:ext cx="10515600" cy="4426683"/>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accent4"/>
              </a:buClr>
              <a:buSzPts val="2800"/>
              <a:buFont typeface="Noto Sans Symbols"/>
              <a:buNone/>
            </a:pP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accent4"/>
              </a:buClr>
              <a:buSzPts val="2800"/>
              <a:buFont typeface="Cambria"/>
              <a:buChar char="▪"/>
            </a:pPr>
            <a:r>
              <a:rPr lang="en-US" sz="2800" i="0" u="none" strike="noStrike" cap="none" dirty="0">
                <a:solidFill>
                  <a:schemeClr val="dk1"/>
                </a:solidFill>
                <a:latin typeface="Cambria"/>
                <a:ea typeface="Cambria"/>
                <a:cs typeface="Cambria"/>
                <a:sym typeface="Cambria"/>
              </a:rPr>
              <a:t>Signature Pedagogy</a:t>
            </a:r>
            <a:endParaRPr dirty="0">
              <a:latin typeface="Cambria"/>
              <a:ea typeface="Cambria"/>
              <a:cs typeface="Cambria"/>
              <a:sym typeface="Cambria"/>
            </a:endParaRPr>
          </a:p>
          <a:p>
            <a:pPr marL="228600" marR="0" lvl="0" indent="-50800" algn="l" rtl="0">
              <a:lnSpc>
                <a:spcPct val="90000"/>
              </a:lnSpc>
              <a:spcBef>
                <a:spcPts val="1000"/>
              </a:spcBef>
              <a:spcAft>
                <a:spcPts val="0"/>
              </a:spcAft>
              <a:buClr>
                <a:schemeClr val="accent4"/>
              </a:buClr>
              <a:buSzPts val="2800"/>
              <a:buFont typeface="Noto Sans Symbols"/>
              <a:buNone/>
            </a:pPr>
            <a:endParaRPr sz="2800" i="0" u="none" strike="noStrike" cap="none" dirty="0">
              <a:solidFill>
                <a:schemeClr val="dk1"/>
              </a:solidFill>
              <a:latin typeface="Cambria"/>
              <a:ea typeface="Cambria"/>
              <a:cs typeface="Cambria"/>
              <a:sym typeface="Cambria"/>
            </a:endParaRPr>
          </a:p>
          <a:p>
            <a:pPr marL="228600" marR="0" lvl="0" indent="-228600" algn="l" rtl="0">
              <a:lnSpc>
                <a:spcPct val="90000"/>
              </a:lnSpc>
              <a:spcBef>
                <a:spcPts val="1000"/>
              </a:spcBef>
              <a:spcAft>
                <a:spcPts val="0"/>
              </a:spcAft>
              <a:buClr>
                <a:schemeClr val="accent4"/>
              </a:buClr>
              <a:buSzPts val="2800"/>
              <a:buFont typeface="Cambria"/>
              <a:buChar char="▪"/>
            </a:pPr>
            <a:r>
              <a:rPr lang="en-US" sz="2800" i="0" u="none" strike="noStrike" cap="none" dirty="0">
                <a:solidFill>
                  <a:schemeClr val="dk1"/>
                </a:solidFill>
                <a:latin typeface="Cambria"/>
                <a:ea typeface="Cambria"/>
                <a:cs typeface="Cambria"/>
                <a:sym typeface="Cambria"/>
              </a:rPr>
              <a:t>Where do I find information about Widener’s field program</a:t>
            </a:r>
          </a:p>
          <a:p>
            <a:pPr marL="800100" lvl="1" indent="-342900">
              <a:buClr>
                <a:schemeClr val="tx1"/>
              </a:buClr>
              <a:buFont typeface="Wingdings" pitchFamily="2" charset="2"/>
              <a:buChar char="§"/>
            </a:pPr>
            <a:endParaRPr lang="en-US" sz="2000" i="0" u="none" strike="noStrike" cap="none" dirty="0">
              <a:solidFill>
                <a:schemeClr val="dk1"/>
              </a:solidFill>
              <a:latin typeface="Cambria"/>
              <a:ea typeface="Cambria"/>
              <a:cs typeface="Cambria"/>
              <a:sym typeface="Cambria"/>
            </a:endParaRPr>
          </a:p>
          <a:p>
            <a:pPr marL="685800" marR="0" lvl="1" indent="-228600" algn="l" rtl="0">
              <a:lnSpc>
                <a:spcPct val="90000"/>
              </a:lnSpc>
              <a:spcBef>
                <a:spcPts val="500"/>
              </a:spcBef>
              <a:spcAft>
                <a:spcPts val="0"/>
              </a:spcAft>
              <a:buClr>
                <a:schemeClr val="accent4"/>
              </a:buClr>
              <a:buSzPts val="2400"/>
              <a:buFont typeface="Cambria"/>
              <a:buChar char="▪"/>
            </a:pPr>
            <a:r>
              <a:rPr lang="en-US" sz="2400" i="0" u="none" strike="noStrike" cap="none" dirty="0">
                <a:solidFill>
                  <a:schemeClr val="dk1"/>
                </a:solidFill>
                <a:latin typeface="Cambria"/>
                <a:ea typeface="Cambria"/>
                <a:cs typeface="Cambria"/>
                <a:sym typeface="Cambria"/>
              </a:rPr>
              <a:t>MSW Student Policy Manual</a:t>
            </a:r>
          </a:p>
          <a:p>
            <a:pPr marL="685800" lvl="1" indent="-228600">
              <a:buFont typeface="Cambria"/>
              <a:buChar char="▪"/>
            </a:pPr>
            <a:r>
              <a:rPr lang="en-US" dirty="0">
                <a:latin typeface="Cambria"/>
                <a:ea typeface="Cambria"/>
                <a:cs typeface="Cambria"/>
                <a:sym typeface="Cambria"/>
              </a:rPr>
              <a:t>Field Education Website: </a:t>
            </a:r>
            <a:r>
              <a:rPr lang="en-US" dirty="0"/>
              <a:t> </a:t>
            </a:r>
            <a:r>
              <a:rPr lang="en-US" sz="2000" dirty="0">
                <a:hlinkClick r:id="rId3" tooltip="https://apps.exxat.com/public/steps/Widener-SW/Home"/>
              </a:rPr>
              <a:t>https://apps.exxat.com/public/steps/Widener-SW/Home</a:t>
            </a:r>
            <a:endParaRPr lang="en-US" sz="2000" dirty="0">
              <a:latin typeface="Cambria"/>
              <a:ea typeface="Cambria"/>
              <a:cs typeface="Cambria"/>
              <a:sym typeface="Cambria"/>
            </a:endParaRPr>
          </a:p>
          <a:p>
            <a:pPr marL="685800" marR="0" lvl="1" indent="-228600" algn="l" rtl="0">
              <a:lnSpc>
                <a:spcPct val="90000"/>
              </a:lnSpc>
              <a:spcBef>
                <a:spcPts val="500"/>
              </a:spcBef>
              <a:spcAft>
                <a:spcPts val="0"/>
              </a:spcAft>
              <a:buClr>
                <a:schemeClr val="accent4"/>
              </a:buClr>
              <a:buSzPts val="2400"/>
              <a:buFont typeface="Cambria"/>
              <a:buChar char="▪"/>
            </a:pPr>
            <a:r>
              <a:rPr lang="en-US" sz="2400" i="0" u="none" strike="noStrike" cap="none" dirty="0">
                <a:solidFill>
                  <a:schemeClr val="dk1"/>
                </a:solidFill>
                <a:latin typeface="Cambria"/>
                <a:ea typeface="Cambria"/>
                <a:cs typeface="Cambria"/>
                <a:sym typeface="Cambria"/>
              </a:rPr>
              <a:t>Information will be sent to you from the field department each semester to your Widener e-mail</a:t>
            </a:r>
            <a:endParaRPr dirty="0">
              <a:latin typeface="Cambria"/>
              <a:ea typeface="Cambria"/>
              <a:cs typeface="Cambria"/>
              <a:sym typeface="Cambria"/>
            </a:endParaRPr>
          </a:p>
        </p:txBody>
      </p:sp>
      <p:sp>
        <p:nvSpPr>
          <p:cNvPr id="133" name="Google Shape;13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2</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7"/>
          <p:cNvSpPr txBox="1">
            <a:spLocks noGrp="1"/>
          </p:cNvSpPr>
          <p:nvPr>
            <p:ph type="title"/>
          </p:nvPr>
        </p:nvSpPr>
        <p:spPr>
          <a:xfrm>
            <a:off x="279700" y="1115441"/>
            <a:ext cx="4492326" cy="97643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70C0"/>
              </a:buClr>
              <a:buSzPts val="2800"/>
              <a:buFont typeface="Calibri"/>
              <a:buNone/>
            </a:pPr>
            <a:r>
              <a:rPr lang="en-US" sz="2800" b="1" i="0" u="none" strike="noStrike" cap="none" dirty="0">
                <a:solidFill>
                  <a:srgbClr val="0070C0"/>
                </a:solidFill>
                <a:latin typeface="Calibri"/>
                <a:ea typeface="Calibri"/>
                <a:cs typeface="Calibri"/>
                <a:sym typeface="Calibri"/>
              </a:rPr>
              <a:t>Michelle Brandt, LSW</a:t>
            </a:r>
            <a:br>
              <a:rPr lang="en-US" sz="2800" b="1" i="0" u="none" strike="noStrike" cap="none" dirty="0">
                <a:solidFill>
                  <a:srgbClr val="0070C0"/>
                </a:solidFill>
                <a:latin typeface="Calibri"/>
                <a:ea typeface="Calibri"/>
                <a:cs typeface="Calibri"/>
                <a:sym typeface="Calibri"/>
              </a:rPr>
            </a:br>
            <a:r>
              <a:rPr lang="en-US" sz="2800" b="1" i="0" u="none" strike="noStrike" cap="none" dirty="0">
                <a:solidFill>
                  <a:srgbClr val="0070C0"/>
                </a:solidFill>
                <a:latin typeface="Calibri"/>
                <a:ea typeface="Calibri"/>
                <a:cs typeface="Calibri"/>
                <a:sym typeface="Calibri"/>
              </a:rPr>
              <a:t>Director of Field Education</a:t>
            </a:r>
            <a:endParaRPr sz="2800" b="1" i="0" u="none" strike="noStrike" cap="none" dirty="0">
              <a:solidFill>
                <a:srgbClr val="0070C0"/>
              </a:solidFill>
              <a:latin typeface="Calibri"/>
              <a:ea typeface="Calibri"/>
              <a:cs typeface="Calibri"/>
              <a:sym typeface="Calibri"/>
            </a:endParaRPr>
          </a:p>
        </p:txBody>
      </p:sp>
      <p:sp>
        <p:nvSpPr>
          <p:cNvPr id="158" name="Google Shape;158;p17"/>
          <p:cNvSpPr txBox="1">
            <a:spLocks noGrp="1"/>
          </p:cNvSpPr>
          <p:nvPr>
            <p:ph type="body" idx="1"/>
          </p:nvPr>
        </p:nvSpPr>
        <p:spPr>
          <a:xfrm>
            <a:off x="279700" y="2091876"/>
            <a:ext cx="5073136" cy="41045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0"/>
              </a:spcBef>
              <a:spcAft>
                <a:spcPts val="0"/>
              </a:spcAft>
              <a:buClr>
                <a:schemeClr val="dk1"/>
              </a:buClr>
              <a:buSzPts val="2000"/>
              <a:buFont typeface="Arial"/>
              <a:buNone/>
            </a:pPr>
            <a:r>
              <a:rPr lang="en-US" sz="2000" b="0" i="0" u="none" strike="noStrike" cap="none" dirty="0">
                <a:solidFill>
                  <a:schemeClr val="dk1"/>
                </a:solidFill>
                <a:latin typeface="Calibri"/>
                <a:ea typeface="Calibri"/>
                <a:cs typeface="Calibri"/>
                <a:sym typeface="Calibri"/>
              </a:rPr>
              <a:t>My commitment to the social work profession led to my interest in working with students in the field education setting. My role as Director of Field Education at Widener University allows me the privilege of introducing social work students throughout the country to the exciting field of social work. </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ts val="2000"/>
              <a:buFont typeface="Arial"/>
              <a:buNone/>
            </a:pPr>
            <a:r>
              <a:rPr lang="en-US" sz="2000" b="0" i="0" u="none" strike="noStrike" cap="none" dirty="0">
                <a:solidFill>
                  <a:schemeClr val="dk1"/>
                </a:solidFill>
                <a:latin typeface="Calibri"/>
                <a:ea typeface="Calibri"/>
                <a:cs typeface="Calibri"/>
                <a:sym typeface="Calibri"/>
              </a:rPr>
              <a:t>“What you do makes a difference, and you have to decide what kind of difference you want to make.” </a:t>
            </a:r>
            <a:br>
              <a:rPr lang="en-US" sz="2000" b="0" i="0" u="none" strike="noStrike" cap="none" dirty="0">
                <a:solidFill>
                  <a:schemeClr val="dk1"/>
                </a:solidFill>
                <a:latin typeface="Calibri"/>
                <a:ea typeface="Calibri"/>
                <a:cs typeface="Calibri"/>
                <a:sym typeface="Calibri"/>
              </a:rPr>
            </a:br>
            <a:r>
              <a:rPr lang="en-US" sz="2000" b="0" i="0" u="none" strike="noStrike" cap="none" dirty="0">
                <a:solidFill>
                  <a:schemeClr val="dk1"/>
                </a:solidFill>
                <a:latin typeface="Calibri"/>
                <a:ea typeface="Calibri"/>
                <a:cs typeface="Calibri"/>
                <a:sym typeface="Calibri"/>
              </a:rPr>
              <a:t>                                            ― Jane Goodall</a:t>
            </a:r>
            <a:endParaRPr dirty="0"/>
          </a:p>
        </p:txBody>
      </p:sp>
      <p:sp>
        <p:nvSpPr>
          <p:cNvPr id="159" name="Google Shape;15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3</a:t>
            </a:fld>
            <a:endParaRPr sz="1200" b="0" i="0" u="none" strike="noStrike" cap="none">
              <a:solidFill>
                <a:srgbClr val="888888"/>
              </a:solidFill>
              <a:latin typeface="Calibri"/>
              <a:ea typeface="Calibri"/>
              <a:cs typeface="Calibri"/>
              <a:sym typeface="Calibri"/>
            </a:endParaRPr>
          </a:p>
        </p:txBody>
      </p:sp>
      <p:sp>
        <p:nvSpPr>
          <p:cNvPr id="9" name="Google Shape;138;p15">
            <a:extLst>
              <a:ext uri="{FF2B5EF4-FFF2-40B4-BE49-F238E27FC236}">
                <a16:creationId xmlns:a16="http://schemas.microsoft.com/office/drawing/2014/main" id="{7B827A79-90F2-654A-83D2-EBB184548EA8}"/>
              </a:ext>
            </a:extLst>
          </p:cNvPr>
          <p:cNvSpPr txBox="1">
            <a:spLocks/>
          </p:cNvSpPr>
          <p:nvPr/>
        </p:nvSpPr>
        <p:spPr>
          <a:xfrm>
            <a:off x="631701" y="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sz="4400" dirty="0">
                <a:solidFill>
                  <a:schemeClr val="lt1"/>
                </a:solidFill>
                <a:latin typeface="Cambria"/>
                <a:ea typeface="Cambria"/>
                <a:cs typeface="Cambria"/>
                <a:sym typeface="Cambria"/>
              </a:rPr>
              <a:t>Meet your Field Team</a:t>
            </a:r>
          </a:p>
        </p:txBody>
      </p:sp>
      <p:pic>
        <p:nvPicPr>
          <p:cNvPr id="2" name="Picture 1">
            <a:extLst>
              <a:ext uri="{FF2B5EF4-FFF2-40B4-BE49-F238E27FC236}">
                <a16:creationId xmlns:a16="http://schemas.microsoft.com/office/drawing/2014/main" id="{3BDF0CE4-8496-EB4E-B43D-120FDABBEAB7}"/>
              </a:ext>
            </a:extLst>
          </p:cNvPr>
          <p:cNvPicPr>
            <a:picLocks noChangeAspect="1"/>
          </p:cNvPicPr>
          <p:nvPr/>
        </p:nvPicPr>
        <p:blipFill rotWithShape="1">
          <a:blip r:embed="rId3"/>
          <a:srcRect b="8931"/>
          <a:stretch/>
        </p:blipFill>
        <p:spPr>
          <a:xfrm>
            <a:off x="7762567" y="1768182"/>
            <a:ext cx="2875778" cy="392716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title"/>
          </p:nvPr>
        </p:nvSpPr>
        <p:spPr>
          <a:xfrm>
            <a:off x="363222" y="1218723"/>
            <a:ext cx="5904014" cy="91253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70C0"/>
              </a:buClr>
              <a:buSzPts val="2880"/>
              <a:buFont typeface="Calibri"/>
              <a:buNone/>
            </a:pPr>
            <a:r>
              <a:rPr lang="en-US" sz="2800" b="1" dirty="0">
                <a:solidFill>
                  <a:srgbClr val="0070C0"/>
                </a:solidFill>
              </a:rPr>
              <a:t>Lisa Allen</a:t>
            </a:r>
            <a:r>
              <a:rPr lang="en-US" sz="2800" b="1" i="0" u="none" strike="noStrike" cap="none" dirty="0">
                <a:solidFill>
                  <a:srgbClr val="0070C0"/>
                </a:solidFill>
                <a:latin typeface="Calibri"/>
                <a:ea typeface="Calibri"/>
                <a:cs typeface="Calibri"/>
                <a:sym typeface="Calibri"/>
              </a:rPr>
              <a:t>, LSW</a:t>
            </a:r>
            <a:br>
              <a:rPr lang="en-US" sz="2800" b="1" i="0" u="none" strike="noStrike" cap="none" dirty="0">
                <a:solidFill>
                  <a:srgbClr val="0070C0"/>
                </a:solidFill>
                <a:latin typeface="Calibri"/>
                <a:ea typeface="Calibri"/>
                <a:cs typeface="Calibri"/>
                <a:sym typeface="Calibri"/>
              </a:rPr>
            </a:br>
            <a:r>
              <a:rPr lang="en-US" sz="2800" b="1" i="0" u="none" strike="noStrike" cap="none" dirty="0">
                <a:solidFill>
                  <a:srgbClr val="0070C0"/>
                </a:solidFill>
                <a:latin typeface="Calibri"/>
                <a:ea typeface="Calibri"/>
                <a:cs typeface="Calibri"/>
                <a:sym typeface="Calibri"/>
              </a:rPr>
              <a:t>Assistant Director of Field Education</a:t>
            </a:r>
            <a:endParaRPr sz="2800" b="1" i="0" u="none" strike="noStrike" cap="none" dirty="0">
              <a:solidFill>
                <a:srgbClr val="0070C0"/>
              </a:solidFill>
              <a:latin typeface="Calibri"/>
              <a:ea typeface="Calibri"/>
              <a:cs typeface="Calibri"/>
              <a:sym typeface="Calibri"/>
            </a:endParaRPr>
          </a:p>
        </p:txBody>
      </p:sp>
      <p:sp>
        <p:nvSpPr>
          <p:cNvPr id="175" name="Google Shape;175;p19"/>
          <p:cNvSpPr txBox="1">
            <a:spLocks noGrp="1"/>
          </p:cNvSpPr>
          <p:nvPr>
            <p:ph type="body" idx="1"/>
          </p:nvPr>
        </p:nvSpPr>
        <p:spPr>
          <a:xfrm>
            <a:off x="121477" y="1932692"/>
            <a:ext cx="5801273" cy="4423658"/>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1000"/>
              <a:buFont typeface="Arial"/>
              <a:buNone/>
            </a:pPr>
            <a:endParaRPr sz="1000" b="0" i="0" u="none" strike="noStrike" cap="none" dirty="0">
              <a:solidFill>
                <a:schemeClr val="dk1"/>
              </a:solidFill>
              <a:latin typeface="Calibri"/>
              <a:ea typeface="Calibri"/>
              <a:cs typeface="Calibri"/>
              <a:sym typeface="Calibri"/>
            </a:endParaRPr>
          </a:p>
          <a:p>
            <a:pPr marL="228600" indent="0"/>
            <a:r>
              <a:rPr lang="en-US" dirty="0"/>
              <a:t>It has been my privilege and honor to work in the social work field for the last 25 years. Whether it was with children and families involved in the child welfare system, vulnerable seniors in the community, or folks involved in the criminal justice system, I strived to support my clients as they worked to overcome whatever obstacles were present in their lives.  </a:t>
            </a:r>
          </a:p>
          <a:p>
            <a:pPr marL="228600" indent="0"/>
            <a:r>
              <a:rPr lang="en-US" dirty="0"/>
              <a:t>Social work is such an important profession because we not only focus on treating our individual clients with a trauma-informed, strengths-based approach, but we also understand the importance of identifying and challenging the systematic injustices that exist for them as well. That is what makes social work different from other helping professions.</a:t>
            </a:r>
          </a:p>
          <a:p>
            <a:pPr marL="228600" indent="0"/>
            <a:r>
              <a:rPr lang="en-US" dirty="0"/>
              <a:t>Although I had worked with students throughout my career, it was only 6 years ago that I entered the world of social work education. In my role as an Assistant Field Director, I have been able to contribute in a larger way to the training of the next generation of social workers.  That is something that I am very proud of.</a:t>
            </a:r>
            <a:endParaRPr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2000"/>
              <a:buFont typeface="Arial"/>
              <a:buNone/>
            </a:pPr>
            <a:br>
              <a:rPr lang="en-US" sz="2000" b="0" i="1" u="none" strike="noStrike" cap="none" dirty="0">
                <a:solidFill>
                  <a:schemeClr val="dk1"/>
                </a:solidFill>
                <a:latin typeface="Calibri"/>
                <a:ea typeface="Calibri"/>
                <a:cs typeface="Calibri"/>
                <a:sym typeface="Calibri"/>
              </a:rPr>
            </a:br>
            <a:endParaRPr sz="200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1250"/>
              <a:buFont typeface="Arial"/>
              <a:buNone/>
            </a:pPr>
            <a:endParaRPr sz="1250" b="0" i="0" u="none" strike="noStrike" cap="none" dirty="0">
              <a:solidFill>
                <a:schemeClr val="dk1"/>
              </a:solidFill>
              <a:latin typeface="Calibri"/>
              <a:ea typeface="Calibri"/>
              <a:cs typeface="Calibri"/>
              <a:sym typeface="Calibri"/>
            </a:endParaRPr>
          </a:p>
        </p:txBody>
      </p:sp>
      <p:sp>
        <p:nvSpPr>
          <p:cNvPr id="176" name="Google Shape;17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4</a:t>
            </a:fld>
            <a:endParaRPr sz="1200" b="0" i="0" u="none" strike="noStrike" cap="none">
              <a:solidFill>
                <a:srgbClr val="888888"/>
              </a:solidFill>
              <a:latin typeface="Calibri"/>
              <a:ea typeface="Calibri"/>
              <a:cs typeface="Calibri"/>
              <a:sym typeface="Calibri"/>
            </a:endParaRPr>
          </a:p>
        </p:txBody>
      </p:sp>
      <p:sp>
        <p:nvSpPr>
          <p:cNvPr id="9" name="Google Shape;138;p15">
            <a:extLst>
              <a:ext uri="{FF2B5EF4-FFF2-40B4-BE49-F238E27FC236}">
                <a16:creationId xmlns:a16="http://schemas.microsoft.com/office/drawing/2014/main" id="{757029E5-A50C-4641-AE10-3BCED5C37EAA}"/>
              </a:ext>
            </a:extLst>
          </p:cNvPr>
          <p:cNvSpPr txBox="1">
            <a:spLocks/>
          </p:cNvSpPr>
          <p:nvPr/>
        </p:nvSpPr>
        <p:spPr>
          <a:xfrm>
            <a:off x="664950" y="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sz="4400">
                <a:solidFill>
                  <a:schemeClr val="lt1"/>
                </a:solidFill>
                <a:latin typeface="Cambria"/>
                <a:ea typeface="Cambria"/>
                <a:cs typeface="Cambria"/>
                <a:sym typeface="Cambria"/>
              </a:rPr>
              <a:t>Meet your Field Team</a:t>
            </a:r>
            <a:endParaRPr lang="en-US" sz="4400" dirty="0">
              <a:solidFill>
                <a:schemeClr val="lt1"/>
              </a:solidFill>
              <a:latin typeface="Cambria"/>
              <a:ea typeface="Cambria"/>
              <a:cs typeface="Cambria"/>
              <a:sym typeface="Cambria"/>
            </a:endParaRPr>
          </a:p>
        </p:txBody>
      </p:sp>
      <p:pic>
        <p:nvPicPr>
          <p:cNvPr id="10" name="Picture 9">
            <a:extLst>
              <a:ext uri="{FF2B5EF4-FFF2-40B4-BE49-F238E27FC236}">
                <a16:creationId xmlns:a16="http://schemas.microsoft.com/office/drawing/2014/main" id="{11AB3EC2-146D-E549-856F-F586D2AE2ADE}"/>
              </a:ext>
            </a:extLst>
          </p:cNvPr>
          <p:cNvPicPr>
            <a:picLocks noChangeAspect="1"/>
          </p:cNvPicPr>
          <p:nvPr/>
        </p:nvPicPr>
        <p:blipFill>
          <a:blip r:embed="rId3"/>
          <a:stretch>
            <a:fillRect/>
          </a:stretch>
        </p:blipFill>
        <p:spPr>
          <a:xfrm>
            <a:off x="7938914" y="1819917"/>
            <a:ext cx="2931560" cy="36644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title"/>
          </p:nvPr>
        </p:nvSpPr>
        <p:spPr>
          <a:xfrm>
            <a:off x="537882" y="1202724"/>
            <a:ext cx="5801273" cy="1019467"/>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70C0"/>
              </a:buClr>
              <a:buSzPts val="2880"/>
              <a:buFont typeface="Calibri"/>
              <a:buNone/>
            </a:pPr>
            <a:r>
              <a:rPr lang="en-US" sz="2800" b="1" i="0" u="none" strike="noStrike" cap="none" dirty="0">
                <a:solidFill>
                  <a:srgbClr val="0070C0"/>
                </a:solidFill>
                <a:latin typeface="Calibri"/>
                <a:ea typeface="Calibri"/>
                <a:cs typeface="Calibri"/>
                <a:sym typeface="Calibri"/>
              </a:rPr>
              <a:t>Tangela Harde</a:t>
            </a:r>
            <a:r>
              <a:rPr lang="en-US" sz="2800" b="1" dirty="0">
                <a:solidFill>
                  <a:srgbClr val="0070C0"/>
                </a:solidFill>
              </a:rPr>
              <a:t>n</a:t>
            </a:r>
            <a:r>
              <a:rPr lang="en-US" sz="2800" b="1" i="0" u="none" strike="noStrike" cap="none" dirty="0">
                <a:solidFill>
                  <a:srgbClr val="0070C0"/>
                </a:solidFill>
                <a:latin typeface="Calibri"/>
                <a:ea typeface="Calibri"/>
                <a:cs typeface="Calibri"/>
                <a:sym typeface="Calibri"/>
              </a:rPr>
              <a:t>, LSW</a:t>
            </a:r>
            <a:br>
              <a:rPr lang="en-US" sz="2800" b="1" i="0" u="none" strike="noStrike" cap="none" dirty="0">
                <a:solidFill>
                  <a:srgbClr val="0070C0"/>
                </a:solidFill>
                <a:latin typeface="Calibri"/>
                <a:ea typeface="Calibri"/>
                <a:cs typeface="Calibri"/>
                <a:sym typeface="Calibri"/>
              </a:rPr>
            </a:br>
            <a:r>
              <a:rPr lang="en-US" sz="2800" b="1" i="0" u="none" strike="noStrike" cap="none" dirty="0">
                <a:solidFill>
                  <a:srgbClr val="0070C0"/>
                </a:solidFill>
                <a:latin typeface="Calibri"/>
                <a:ea typeface="Calibri"/>
                <a:cs typeface="Calibri"/>
                <a:sym typeface="Calibri"/>
              </a:rPr>
              <a:t>Assistant Director of Field Education</a:t>
            </a:r>
            <a:endParaRPr sz="2800" b="1" i="0" u="none" strike="noStrike" cap="none" dirty="0">
              <a:solidFill>
                <a:srgbClr val="0070C0"/>
              </a:solidFill>
              <a:latin typeface="Calibri"/>
              <a:ea typeface="Calibri"/>
              <a:cs typeface="Calibri"/>
              <a:sym typeface="Calibri"/>
            </a:endParaRPr>
          </a:p>
        </p:txBody>
      </p:sp>
      <p:sp>
        <p:nvSpPr>
          <p:cNvPr id="175" name="Google Shape;175;p19"/>
          <p:cNvSpPr txBox="1">
            <a:spLocks noGrp="1"/>
          </p:cNvSpPr>
          <p:nvPr>
            <p:ph type="body" idx="1"/>
          </p:nvPr>
        </p:nvSpPr>
        <p:spPr>
          <a:xfrm>
            <a:off x="537882" y="2441985"/>
            <a:ext cx="5215646" cy="4012603"/>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chemeClr val="dk1"/>
              </a:buClr>
              <a:buSzPts val="1000"/>
              <a:buFont typeface="Arial"/>
              <a:buNone/>
            </a:pPr>
            <a:endParaRPr sz="100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2000"/>
              <a:buFont typeface="Arial"/>
              <a:buNone/>
            </a:pPr>
            <a:br>
              <a:rPr lang="en-US" sz="2000" b="0" i="1" u="none" strike="noStrike" cap="none" dirty="0">
                <a:solidFill>
                  <a:schemeClr val="dk1"/>
                </a:solidFill>
                <a:latin typeface="Calibri"/>
                <a:ea typeface="Calibri"/>
                <a:cs typeface="Calibri"/>
                <a:sym typeface="Calibri"/>
              </a:rPr>
            </a:br>
            <a:endParaRPr sz="2000" b="0" i="0" u="none" strike="noStrike" cap="none" dirty="0">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ts val="1250"/>
              <a:buFont typeface="Arial"/>
              <a:buNone/>
            </a:pPr>
            <a:endParaRPr sz="1250" b="0" i="0" u="none" strike="noStrike" cap="none" dirty="0">
              <a:solidFill>
                <a:schemeClr val="dk1"/>
              </a:solidFill>
              <a:latin typeface="Calibri"/>
              <a:ea typeface="Calibri"/>
              <a:cs typeface="Calibri"/>
              <a:sym typeface="Calibri"/>
            </a:endParaRPr>
          </a:p>
        </p:txBody>
      </p:sp>
      <p:sp>
        <p:nvSpPr>
          <p:cNvPr id="176" name="Google Shape;17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sp>
        <p:nvSpPr>
          <p:cNvPr id="9" name="Google Shape;138;p15">
            <a:extLst>
              <a:ext uri="{FF2B5EF4-FFF2-40B4-BE49-F238E27FC236}">
                <a16:creationId xmlns:a16="http://schemas.microsoft.com/office/drawing/2014/main" id="{757029E5-A50C-4641-AE10-3BCED5C37EAA}"/>
              </a:ext>
            </a:extLst>
          </p:cNvPr>
          <p:cNvSpPr txBox="1">
            <a:spLocks/>
          </p:cNvSpPr>
          <p:nvPr/>
        </p:nvSpPr>
        <p:spPr>
          <a:xfrm>
            <a:off x="664950" y="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sz="4400">
                <a:solidFill>
                  <a:schemeClr val="lt1"/>
                </a:solidFill>
                <a:latin typeface="Cambria"/>
                <a:ea typeface="Cambria"/>
                <a:cs typeface="Cambria"/>
                <a:sym typeface="Cambria"/>
              </a:rPr>
              <a:t>Meet your Field Team</a:t>
            </a:r>
            <a:endParaRPr lang="en-US" sz="4400" dirty="0">
              <a:solidFill>
                <a:schemeClr val="lt1"/>
              </a:solidFill>
              <a:latin typeface="Cambria"/>
              <a:ea typeface="Cambria"/>
              <a:cs typeface="Cambria"/>
              <a:sym typeface="Cambria"/>
            </a:endParaRPr>
          </a:p>
        </p:txBody>
      </p:sp>
      <p:pic>
        <p:nvPicPr>
          <p:cNvPr id="4" name="Picture 3">
            <a:extLst>
              <a:ext uri="{FF2B5EF4-FFF2-40B4-BE49-F238E27FC236}">
                <a16:creationId xmlns:a16="http://schemas.microsoft.com/office/drawing/2014/main" id="{4505754D-9184-FD47-A5BC-AB5D8FC9E5AC}"/>
              </a:ext>
            </a:extLst>
          </p:cNvPr>
          <p:cNvPicPr>
            <a:picLocks noChangeAspect="1"/>
          </p:cNvPicPr>
          <p:nvPr/>
        </p:nvPicPr>
        <p:blipFill>
          <a:blip r:embed="rId3"/>
          <a:stretch>
            <a:fillRect/>
          </a:stretch>
        </p:blipFill>
        <p:spPr>
          <a:xfrm>
            <a:off x="7471954" y="1712456"/>
            <a:ext cx="4014160" cy="4139703"/>
          </a:xfrm>
          <a:prstGeom prst="rect">
            <a:avLst/>
          </a:prstGeom>
        </p:spPr>
      </p:pic>
      <p:sp>
        <p:nvSpPr>
          <p:cNvPr id="6" name="TextBox 5">
            <a:extLst>
              <a:ext uri="{FF2B5EF4-FFF2-40B4-BE49-F238E27FC236}">
                <a16:creationId xmlns:a16="http://schemas.microsoft.com/office/drawing/2014/main" id="{F6E77CFA-6396-9145-BC57-0B413D741FE4}"/>
              </a:ext>
            </a:extLst>
          </p:cNvPr>
          <p:cNvSpPr txBox="1"/>
          <p:nvPr/>
        </p:nvSpPr>
        <p:spPr>
          <a:xfrm>
            <a:off x="468972" y="2222191"/>
            <a:ext cx="5997142" cy="4493538"/>
          </a:xfrm>
          <a:prstGeom prst="rect">
            <a:avLst/>
          </a:prstGeom>
          <a:noFill/>
        </p:spPr>
        <p:txBody>
          <a:bodyPr wrap="square" rtlCol="0">
            <a:spAutoFit/>
          </a:bodyPr>
          <a:lstStyle/>
          <a:p>
            <a:pPr fontAlgn="base"/>
            <a:r>
              <a:rPr lang="en-US" sz="1600" dirty="0">
                <a:latin typeface="Calibri" panose="020F0502020204030204" pitchFamily="34" charset="0"/>
                <a:cs typeface="Calibri" panose="020F0502020204030204" pitchFamily="34" charset="0"/>
              </a:rPr>
              <a:t>Service is the rent we pay for the privilege of living on this Earth</a:t>
            </a:r>
          </a:p>
          <a:p>
            <a:pPr fontAlgn="base"/>
            <a:r>
              <a:rPr lang="en-US" sz="1600" dirty="0">
                <a:latin typeface="Calibri" panose="020F0502020204030204" pitchFamily="34" charset="0"/>
                <a:cs typeface="Calibri" panose="020F0502020204030204" pitchFamily="34" charset="0"/>
              </a:rPr>
              <a:t>~ Shirley Chisholm</a:t>
            </a:r>
            <a:br>
              <a:rPr lang="en-US" sz="1600" dirty="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a:p>
            <a:pPr fontAlgn="base"/>
            <a:r>
              <a:rPr lang="en-US" sz="1600" dirty="0">
                <a:latin typeface="Calibri" panose="020F0502020204030204" pitchFamily="34" charset="0"/>
                <a:cs typeface="Calibri" panose="020F0502020204030204" pitchFamily="34" charset="0"/>
              </a:rPr>
              <a:t>It is through social work that I give back to the Human race. I am so very proud to be a part of a profession that contributes to society in such a big way. We are a group of professionals that understand the importance of human relations despite our differences. We take up causes and challenge society in a way that hopefully creates a better space for each of us to explore, nurture, and share our individual talents. I am grateful to be a part of a Field Team that is supporting and shaping the next generation of Social Workers who will boldly carry the torch of pushing our society to a more equitable and just place for all.  </a:t>
            </a:r>
            <a:br>
              <a:rPr lang="en-US" sz="1600" dirty="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a:p>
            <a:pPr fontAlgn="base"/>
            <a:r>
              <a:rPr lang="en-US" sz="1600" dirty="0">
                <a:latin typeface="Calibri" panose="020F0502020204030204" pitchFamily="34" charset="0"/>
                <a:cs typeface="Calibri" panose="020F0502020204030204" pitchFamily="34" charset="0"/>
              </a:rPr>
              <a:t>If you have come to help me you are wasting your time, but if you have come because your liberation is bound up with mine, then let us work together~ Lilla Watson</a:t>
            </a:r>
          </a:p>
          <a:p>
            <a:endParaRPr lang="en-US" dirty="0"/>
          </a:p>
        </p:txBody>
      </p:sp>
    </p:spTree>
    <p:extLst>
      <p:ext uri="{BB962C8B-B14F-4D97-AF65-F5344CB8AC3E}">
        <p14:creationId xmlns:p14="http://schemas.microsoft.com/office/powerpoint/2010/main" val="2674981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408792" y="1253448"/>
            <a:ext cx="5683783" cy="87402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70C0"/>
              </a:buClr>
              <a:buSzPts val="2800"/>
              <a:buFont typeface="Calibri"/>
              <a:buNone/>
            </a:pPr>
            <a:r>
              <a:rPr lang="en-US" sz="2800" b="1" i="0" u="none" strike="noStrike" cap="none" dirty="0">
                <a:solidFill>
                  <a:srgbClr val="0070C0"/>
                </a:solidFill>
                <a:latin typeface="Calibri"/>
                <a:ea typeface="Calibri"/>
                <a:cs typeface="Calibri"/>
                <a:sym typeface="Calibri"/>
              </a:rPr>
              <a:t>Tina </a:t>
            </a:r>
            <a:r>
              <a:rPr lang="en-US" sz="2800" b="1" i="0" u="none" strike="noStrike" cap="none" dirty="0" err="1">
                <a:solidFill>
                  <a:srgbClr val="0070C0"/>
                </a:solidFill>
                <a:latin typeface="Calibri"/>
                <a:ea typeface="Calibri"/>
                <a:cs typeface="Calibri"/>
                <a:sym typeface="Calibri"/>
              </a:rPr>
              <a:t>Radin</a:t>
            </a:r>
            <a:r>
              <a:rPr lang="en-US" sz="2800" b="1" i="0" u="none" strike="noStrike" cap="none" dirty="0">
                <a:solidFill>
                  <a:srgbClr val="0070C0"/>
                </a:solidFill>
                <a:latin typeface="Calibri"/>
                <a:ea typeface="Calibri"/>
                <a:cs typeface="Calibri"/>
                <a:sym typeface="Calibri"/>
              </a:rPr>
              <a:t>, LSW</a:t>
            </a:r>
            <a:br>
              <a:rPr lang="en-US" sz="2800" b="1" i="0" u="none" strike="noStrike" cap="none" dirty="0">
                <a:solidFill>
                  <a:srgbClr val="0070C0"/>
                </a:solidFill>
                <a:latin typeface="Calibri"/>
                <a:ea typeface="Calibri"/>
                <a:cs typeface="Calibri"/>
                <a:sym typeface="Calibri"/>
              </a:rPr>
            </a:br>
            <a:r>
              <a:rPr lang="en-US" sz="2800" b="1" i="0" u="none" strike="noStrike" cap="none" dirty="0">
                <a:solidFill>
                  <a:srgbClr val="0070C0"/>
                </a:solidFill>
                <a:latin typeface="Calibri"/>
                <a:ea typeface="Calibri"/>
                <a:cs typeface="Calibri"/>
                <a:sym typeface="Calibri"/>
              </a:rPr>
              <a:t>Assistant Director of Field Education</a:t>
            </a:r>
            <a:endParaRPr sz="2800" b="1" i="0" u="none" strike="noStrike" cap="none" dirty="0">
              <a:solidFill>
                <a:srgbClr val="0070C0"/>
              </a:solidFill>
              <a:latin typeface="Calibri"/>
              <a:ea typeface="Calibri"/>
              <a:cs typeface="Calibri"/>
              <a:sym typeface="Calibri"/>
            </a:endParaRPr>
          </a:p>
        </p:txBody>
      </p:sp>
      <p:sp>
        <p:nvSpPr>
          <p:cNvPr id="185" name="Google Shape;185;p20"/>
          <p:cNvSpPr txBox="1">
            <a:spLocks noGrp="1"/>
          </p:cNvSpPr>
          <p:nvPr>
            <p:ph type="body" idx="1"/>
          </p:nvPr>
        </p:nvSpPr>
        <p:spPr>
          <a:xfrm>
            <a:off x="408792" y="2302135"/>
            <a:ext cx="5252269" cy="41416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0"/>
              </a:spcBef>
              <a:spcAft>
                <a:spcPts val="0"/>
              </a:spcAft>
              <a:buClr>
                <a:schemeClr val="dk1"/>
              </a:buClr>
              <a:buSzPts val="1820"/>
              <a:buFont typeface="Arial"/>
              <a:buNone/>
            </a:pPr>
            <a:r>
              <a:rPr lang="en-US" b="0" i="0" u="none" strike="noStrike" cap="none" dirty="0">
                <a:solidFill>
                  <a:schemeClr val="dk1"/>
                </a:solidFill>
                <a:latin typeface="Calibri"/>
                <a:ea typeface="Calibri"/>
                <a:cs typeface="Calibri"/>
                <a:sym typeface="Calibri"/>
              </a:rPr>
              <a:t>I am excited to be a part of the field education team at Widener for many reasons. Field education is an integral part of the social work education experience and entirely necessary to the development of a strong understanding of social work ethics and practice.</a:t>
            </a:r>
            <a:endParaRPr dirty="0"/>
          </a:p>
          <a:p>
            <a:pPr marL="0" marR="0" lvl="0" indent="0" algn="l" rtl="0">
              <a:lnSpc>
                <a:spcPct val="100000"/>
              </a:lnSpc>
              <a:spcBef>
                <a:spcPts val="1000"/>
              </a:spcBef>
              <a:spcAft>
                <a:spcPts val="0"/>
              </a:spcAft>
              <a:buClr>
                <a:schemeClr val="dk1"/>
              </a:buClr>
              <a:buSzPts val="1820"/>
              <a:buFont typeface="Arial"/>
              <a:buNone/>
            </a:pPr>
            <a:r>
              <a:rPr lang="en-US" b="0" i="0" u="none" strike="noStrike" cap="none" dirty="0">
                <a:solidFill>
                  <a:schemeClr val="dk1"/>
                </a:solidFill>
                <a:latin typeface="Calibri"/>
                <a:ea typeface="Calibri"/>
                <a:cs typeface="Calibri"/>
                <a:sym typeface="Calibri"/>
              </a:rPr>
              <a:t>My own field placement experience provided the most profound and humbling learning opportunity and was critically important to my development as a social worker. The ways in which we weave our own values, beliefs, and experiences into our work can be impactful in both constructive and destructive ways. Field education is a place to learn to harness the power in who we are as individuals, and direct it towards work that uplifts, empowers, and strengthens the dignity of who we serve.</a:t>
            </a:r>
            <a:endParaRPr dirty="0"/>
          </a:p>
          <a:p>
            <a:pPr marL="0" marR="0" lvl="0" indent="0" algn="l" rtl="0">
              <a:lnSpc>
                <a:spcPct val="70000"/>
              </a:lnSpc>
              <a:spcBef>
                <a:spcPts val="1000"/>
              </a:spcBef>
              <a:spcAft>
                <a:spcPts val="0"/>
              </a:spcAft>
              <a:buClr>
                <a:schemeClr val="dk1"/>
              </a:buClr>
              <a:buSzPts val="1820"/>
              <a:buFont typeface="Arial"/>
              <a:buNone/>
            </a:pPr>
            <a:endParaRPr sz="1820" b="0" i="0" u="none" strike="noStrike" cap="none" dirty="0">
              <a:solidFill>
                <a:schemeClr val="dk1"/>
              </a:solidFill>
              <a:latin typeface="Calibri"/>
              <a:ea typeface="Calibri"/>
              <a:cs typeface="Calibri"/>
              <a:sym typeface="Calibri"/>
            </a:endParaRPr>
          </a:p>
        </p:txBody>
      </p:sp>
      <p:sp>
        <p:nvSpPr>
          <p:cNvPr id="186" name="Google Shape;18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6</a:t>
            </a:fld>
            <a:endParaRPr sz="1200" b="0" i="0" u="none" strike="noStrike" cap="none">
              <a:solidFill>
                <a:srgbClr val="888888"/>
              </a:solidFill>
              <a:latin typeface="Calibri"/>
              <a:ea typeface="Calibri"/>
              <a:cs typeface="Calibri"/>
              <a:sym typeface="Calibri"/>
            </a:endParaRPr>
          </a:p>
        </p:txBody>
      </p:sp>
      <p:sp>
        <p:nvSpPr>
          <p:cNvPr id="6" name="Google Shape;138;p15">
            <a:extLst>
              <a:ext uri="{FF2B5EF4-FFF2-40B4-BE49-F238E27FC236}">
                <a16:creationId xmlns:a16="http://schemas.microsoft.com/office/drawing/2014/main" id="{99ED9EAD-2FC1-104E-9543-6070847FAEE0}"/>
              </a:ext>
            </a:extLst>
          </p:cNvPr>
          <p:cNvSpPr txBox="1">
            <a:spLocks/>
          </p:cNvSpPr>
          <p:nvPr/>
        </p:nvSpPr>
        <p:spPr>
          <a:xfrm>
            <a:off x="636838" y="0"/>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sz="4400" dirty="0">
                <a:solidFill>
                  <a:schemeClr val="lt1"/>
                </a:solidFill>
                <a:latin typeface="Cambria"/>
                <a:ea typeface="Cambria"/>
                <a:cs typeface="Cambria"/>
                <a:sym typeface="Cambria"/>
              </a:rPr>
              <a:t>Meet your Field Team</a:t>
            </a:r>
          </a:p>
        </p:txBody>
      </p:sp>
      <p:pic>
        <p:nvPicPr>
          <p:cNvPr id="4" name="Picture 3">
            <a:extLst>
              <a:ext uri="{FF2B5EF4-FFF2-40B4-BE49-F238E27FC236}">
                <a16:creationId xmlns:a16="http://schemas.microsoft.com/office/drawing/2014/main" id="{7FA5FF1D-CD34-E14B-B92C-53F97FC91ED3}"/>
              </a:ext>
            </a:extLst>
          </p:cNvPr>
          <p:cNvPicPr>
            <a:picLocks noChangeAspect="1"/>
          </p:cNvPicPr>
          <p:nvPr/>
        </p:nvPicPr>
        <p:blipFill>
          <a:blip r:embed="rId3"/>
          <a:stretch>
            <a:fillRect/>
          </a:stretch>
        </p:blipFill>
        <p:spPr>
          <a:xfrm>
            <a:off x="7816725" y="1888536"/>
            <a:ext cx="2839092" cy="35488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a:off x="451822" y="1325699"/>
            <a:ext cx="5712672" cy="97643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70C0"/>
              </a:buClr>
              <a:buSzPts val="2800"/>
              <a:buFont typeface="Calibri"/>
              <a:buNone/>
            </a:pPr>
            <a:r>
              <a:rPr lang="en-US" sz="2800" b="1" i="0" u="none" strike="noStrike" cap="none" dirty="0">
                <a:solidFill>
                  <a:srgbClr val="0070C0"/>
                </a:solidFill>
                <a:latin typeface="Calibri"/>
                <a:ea typeface="Calibri"/>
                <a:cs typeface="Calibri"/>
                <a:sym typeface="Calibri"/>
              </a:rPr>
              <a:t>Regina </a:t>
            </a:r>
            <a:r>
              <a:rPr lang="en-US" sz="2800" b="1" i="0" u="none" strike="noStrike" cap="none" dirty="0" err="1">
                <a:solidFill>
                  <a:srgbClr val="0070C0"/>
                </a:solidFill>
                <a:latin typeface="Calibri"/>
                <a:ea typeface="Calibri"/>
                <a:cs typeface="Calibri"/>
                <a:sym typeface="Calibri"/>
              </a:rPr>
              <a:t>Rothe</a:t>
            </a:r>
            <a:r>
              <a:rPr lang="en-US" sz="2800" b="1" i="0" u="none" strike="noStrike" cap="none" dirty="0">
                <a:solidFill>
                  <a:srgbClr val="0070C0"/>
                </a:solidFill>
                <a:latin typeface="Calibri"/>
                <a:ea typeface="Calibri"/>
                <a:cs typeface="Calibri"/>
                <a:sym typeface="Calibri"/>
              </a:rPr>
              <a:t>, LCSW</a:t>
            </a:r>
            <a:br>
              <a:rPr lang="en-US" sz="2800" b="1" i="0" u="none" strike="noStrike" cap="none" dirty="0">
                <a:solidFill>
                  <a:srgbClr val="0070C0"/>
                </a:solidFill>
                <a:latin typeface="Calibri"/>
                <a:ea typeface="Calibri"/>
                <a:cs typeface="Calibri"/>
                <a:sym typeface="Calibri"/>
              </a:rPr>
            </a:br>
            <a:r>
              <a:rPr lang="en-US" sz="2800" b="1" i="0" u="none" strike="noStrike" cap="none" dirty="0">
                <a:solidFill>
                  <a:srgbClr val="0070C0"/>
                </a:solidFill>
                <a:latin typeface="Calibri"/>
                <a:ea typeface="Calibri"/>
                <a:cs typeface="Calibri"/>
                <a:sym typeface="Calibri"/>
              </a:rPr>
              <a:t>Assistant Director of Field Education</a:t>
            </a:r>
            <a:br>
              <a:rPr lang="en-US" sz="2800" b="1" i="0" u="none" strike="noStrike" cap="none" dirty="0">
                <a:solidFill>
                  <a:srgbClr val="0070C0"/>
                </a:solidFill>
                <a:latin typeface="Calibri"/>
                <a:ea typeface="Calibri"/>
                <a:cs typeface="Calibri"/>
                <a:sym typeface="Calibri"/>
              </a:rPr>
            </a:br>
            <a:r>
              <a:rPr lang="en-US" sz="2800" b="1" i="0" u="none" strike="noStrike" cap="none" dirty="0">
                <a:solidFill>
                  <a:srgbClr val="0070C0"/>
                </a:solidFill>
                <a:latin typeface="Calibri"/>
                <a:ea typeface="Calibri"/>
                <a:cs typeface="Calibri"/>
                <a:sym typeface="Calibri"/>
              </a:rPr>
              <a:t>BSW Field Director </a:t>
            </a:r>
            <a:endParaRPr sz="2800" b="1" i="0" u="none" strike="noStrike" cap="none" dirty="0">
              <a:solidFill>
                <a:srgbClr val="0070C0"/>
              </a:solidFill>
              <a:latin typeface="Calibri"/>
              <a:ea typeface="Calibri"/>
              <a:cs typeface="Calibri"/>
              <a:sym typeface="Calibri"/>
            </a:endParaRPr>
          </a:p>
        </p:txBody>
      </p:sp>
      <p:sp>
        <p:nvSpPr>
          <p:cNvPr id="192" name="Google Shape;192;p21"/>
          <p:cNvSpPr txBox="1">
            <a:spLocks noGrp="1"/>
          </p:cNvSpPr>
          <p:nvPr>
            <p:ph type="body" idx="1"/>
          </p:nvPr>
        </p:nvSpPr>
        <p:spPr>
          <a:xfrm>
            <a:off x="404773" y="2553131"/>
            <a:ext cx="5815414" cy="3780165"/>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1000"/>
              </a:spcBef>
              <a:spcAft>
                <a:spcPts val="0"/>
              </a:spcAft>
              <a:buClr>
                <a:schemeClr val="dk1"/>
              </a:buClr>
              <a:buSzPts val="2000"/>
              <a:buFont typeface="Arial"/>
              <a:buNone/>
            </a:pPr>
            <a:r>
              <a:rPr lang="en-US" sz="2000" b="0" i="0" u="none" strike="noStrike" cap="none" dirty="0">
                <a:solidFill>
                  <a:schemeClr val="dk1"/>
                </a:solidFill>
                <a:latin typeface="Calibri"/>
                <a:ea typeface="Calibri"/>
                <a:cs typeface="Calibri"/>
                <a:sym typeface="Calibri"/>
              </a:rPr>
              <a:t>"Give me a place to stand, and I will move the earth.”</a:t>
            </a:r>
          </a:p>
          <a:p>
            <a:pPr marL="0" marR="0" lvl="0" indent="0" algn="r" rtl="0">
              <a:lnSpc>
                <a:spcPct val="100000"/>
              </a:lnSpc>
              <a:spcBef>
                <a:spcPts val="1000"/>
              </a:spcBef>
              <a:spcAft>
                <a:spcPts val="0"/>
              </a:spcAft>
              <a:buClr>
                <a:schemeClr val="dk1"/>
              </a:buClr>
              <a:buSzPts val="2000"/>
              <a:buFont typeface="Arial"/>
              <a:buNone/>
            </a:pPr>
            <a:r>
              <a:rPr lang="en-US" sz="2000" b="0" i="0" u="none" strike="noStrike" cap="none" dirty="0">
                <a:solidFill>
                  <a:schemeClr val="dk1"/>
                </a:solidFill>
                <a:latin typeface="Calibri"/>
                <a:ea typeface="Calibri"/>
                <a:cs typeface="Calibri"/>
                <a:sym typeface="Calibri"/>
              </a:rPr>
              <a:t>-Archimedes</a:t>
            </a:r>
            <a:endParaRPr sz="2000" dirty="0"/>
          </a:p>
          <a:p>
            <a:pPr marL="0" marR="0" lvl="0" indent="0" algn="l" rtl="0">
              <a:lnSpc>
                <a:spcPct val="100000"/>
              </a:lnSpc>
              <a:spcBef>
                <a:spcPts val="1000"/>
              </a:spcBef>
              <a:spcAft>
                <a:spcPts val="0"/>
              </a:spcAft>
              <a:buClr>
                <a:schemeClr val="dk1"/>
              </a:buClr>
              <a:buSzPts val="2000"/>
              <a:buFont typeface="Arial"/>
              <a:buNone/>
            </a:pPr>
            <a:r>
              <a:rPr lang="en-US" sz="2000" b="0" i="0" u="none" strike="noStrike" cap="none" dirty="0">
                <a:solidFill>
                  <a:schemeClr val="dk1"/>
                </a:solidFill>
                <a:latin typeface="Calibri"/>
                <a:ea typeface="Calibri"/>
                <a:cs typeface="Calibri"/>
                <a:sym typeface="Calibri"/>
              </a:rPr>
              <a:t>I believe social workers "move the earth," and field education at Widener offers you a solid "place to stand."</a:t>
            </a:r>
            <a:endParaRPr sz="2000" dirty="0"/>
          </a:p>
          <a:p>
            <a:pPr marL="0" marR="0" lvl="0" indent="0" algn="l" rtl="0">
              <a:lnSpc>
                <a:spcPct val="100000"/>
              </a:lnSpc>
              <a:spcBef>
                <a:spcPts val="1000"/>
              </a:spcBef>
              <a:spcAft>
                <a:spcPts val="0"/>
              </a:spcAft>
              <a:buClr>
                <a:schemeClr val="dk1"/>
              </a:buClr>
              <a:buSzPts val="2000"/>
              <a:buFont typeface="Arial"/>
              <a:buNone/>
            </a:pPr>
            <a:r>
              <a:rPr lang="en-US" sz="2000" b="0" i="0" u="none" strike="noStrike" cap="none" dirty="0">
                <a:solidFill>
                  <a:schemeClr val="dk1"/>
                </a:solidFill>
                <a:latin typeface="Calibri"/>
                <a:ea typeface="Calibri"/>
                <a:cs typeface="Calibri"/>
                <a:sym typeface="Calibri"/>
              </a:rPr>
              <a:t>After many years in the field, I look forward to now being a part of your social work education journey.</a:t>
            </a:r>
            <a:endParaRPr sz="2000" dirty="0"/>
          </a:p>
          <a:p>
            <a:pPr marL="0" marR="0" lvl="0" indent="0" algn="l" rtl="0">
              <a:lnSpc>
                <a:spcPct val="100000"/>
              </a:lnSpc>
              <a:spcBef>
                <a:spcPts val="1000"/>
              </a:spcBef>
              <a:spcAft>
                <a:spcPts val="0"/>
              </a:spcAft>
              <a:buClr>
                <a:schemeClr val="dk1"/>
              </a:buClr>
              <a:buSzPts val="2000"/>
              <a:buFont typeface="Arial"/>
              <a:buNone/>
            </a:pPr>
            <a:r>
              <a:rPr lang="en-US" sz="2000" b="0" i="0" u="none" strike="noStrike" cap="none" dirty="0">
                <a:solidFill>
                  <a:schemeClr val="dk1"/>
                </a:solidFill>
                <a:latin typeface="Calibri"/>
                <a:ea typeface="Calibri"/>
                <a:cs typeface="Calibri"/>
                <a:sym typeface="Calibri"/>
              </a:rPr>
              <a:t>(And yes, mine continues, too!)</a:t>
            </a:r>
            <a:endParaRPr sz="2000" dirty="0"/>
          </a:p>
          <a:p>
            <a:pPr marL="0" marR="0" lvl="0" indent="0" algn="l" rtl="0">
              <a:lnSpc>
                <a:spcPct val="90000"/>
              </a:lnSpc>
              <a:spcBef>
                <a:spcPts val="100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193" name="Google Shape;19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7</a:t>
            </a:fld>
            <a:endParaRPr sz="1200" b="0" i="0" u="none" strike="noStrike" cap="none">
              <a:solidFill>
                <a:srgbClr val="888888"/>
              </a:solidFill>
              <a:latin typeface="Calibri"/>
              <a:ea typeface="Calibri"/>
              <a:cs typeface="Calibri"/>
              <a:sym typeface="Calibri"/>
            </a:endParaRPr>
          </a:p>
        </p:txBody>
      </p:sp>
      <p:sp>
        <p:nvSpPr>
          <p:cNvPr id="6" name="Google Shape;138;p15">
            <a:extLst>
              <a:ext uri="{FF2B5EF4-FFF2-40B4-BE49-F238E27FC236}">
                <a16:creationId xmlns:a16="http://schemas.microsoft.com/office/drawing/2014/main" id="{28FBEF57-7F40-A44B-B08E-F1D378A9C5CE}"/>
              </a:ext>
            </a:extLst>
          </p:cNvPr>
          <p:cNvSpPr txBox="1">
            <a:spLocks/>
          </p:cNvSpPr>
          <p:nvPr/>
        </p:nvSpPr>
        <p:spPr>
          <a:xfrm>
            <a:off x="593031" y="-88198"/>
            <a:ext cx="10515600" cy="13257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sz="4400">
                <a:solidFill>
                  <a:schemeClr val="lt1"/>
                </a:solidFill>
                <a:latin typeface="Cambria"/>
                <a:ea typeface="Cambria"/>
                <a:cs typeface="Cambria"/>
                <a:sym typeface="Cambria"/>
              </a:rPr>
              <a:t>Meet your Field Team</a:t>
            </a:r>
            <a:endParaRPr lang="en-US" sz="4400" dirty="0">
              <a:solidFill>
                <a:schemeClr val="lt1"/>
              </a:solidFill>
              <a:latin typeface="Cambria"/>
              <a:ea typeface="Cambria"/>
              <a:cs typeface="Cambria"/>
              <a:sym typeface="Cambria"/>
            </a:endParaRPr>
          </a:p>
        </p:txBody>
      </p:sp>
      <p:pic>
        <p:nvPicPr>
          <p:cNvPr id="4" name="Picture 3">
            <a:extLst>
              <a:ext uri="{FF2B5EF4-FFF2-40B4-BE49-F238E27FC236}">
                <a16:creationId xmlns:a16="http://schemas.microsoft.com/office/drawing/2014/main" id="{AEEE6702-ECA9-024E-86EC-F6DA2E6C19CC}"/>
              </a:ext>
            </a:extLst>
          </p:cNvPr>
          <p:cNvPicPr>
            <a:picLocks noChangeAspect="1"/>
          </p:cNvPicPr>
          <p:nvPr/>
        </p:nvPicPr>
        <p:blipFill>
          <a:blip r:embed="rId3"/>
          <a:stretch>
            <a:fillRect/>
          </a:stretch>
        </p:blipFill>
        <p:spPr>
          <a:xfrm>
            <a:off x="8133406" y="1833753"/>
            <a:ext cx="2975225" cy="371903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808</Words>
  <Application>Microsoft Macintosh PowerPoint</Application>
  <PresentationFormat>Widescreen</PresentationFormat>
  <Paragraphs>47</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Cambria</vt:lpstr>
      <vt:lpstr>Noto Sans Symbols</vt:lpstr>
      <vt:lpstr>Wingdings</vt:lpstr>
      <vt:lpstr>Office Theme</vt:lpstr>
      <vt:lpstr>Field Education</vt:lpstr>
      <vt:lpstr>Field Education</vt:lpstr>
      <vt:lpstr>Michelle Brandt, LSW Director of Field Education</vt:lpstr>
      <vt:lpstr>Lisa Allen, LSW Assistant Director of Field Education</vt:lpstr>
      <vt:lpstr>Tangela Harden, LSW Assistant Director of Field Education</vt:lpstr>
      <vt:lpstr>Tina Radin, LSW Assistant Director of Field Education</vt:lpstr>
      <vt:lpstr>Regina Rothe, LCSW Assistant Director of Field Education BSW Field Director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Field Education</dc:title>
  <dc:creator>jlbrinker</dc:creator>
  <cp:lastModifiedBy>Michelle T Brandt</cp:lastModifiedBy>
  <cp:revision>13</cp:revision>
  <dcterms:modified xsi:type="dcterms:W3CDTF">2022-09-20T13:25:20Z</dcterms:modified>
</cp:coreProperties>
</file>